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18ABAC-CF84-41DF-9FE0-72183A677560}" type="datetimeFigureOut">
              <a:rPr lang="fr-BE" smtClean="0"/>
              <a:t>03-07-2019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800416-613D-4B62-A57B-E0BBDC30470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31916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800416-613D-4B62-A57B-E0BBDC304705}" type="slidenum">
              <a:rPr lang="fr-BE" smtClean="0"/>
              <a:t>2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621837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1E4ED-00C9-4E2E-BEAB-6B64C364D35E}" type="datetimeFigureOut">
              <a:rPr lang="fr-BE" smtClean="0"/>
              <a:t>03-07-2019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00799-D61D-476F-9067-9A506A216CD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43659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1E4ED-00C9-4E2E-BEAB-6B64C364D35E}" type="datetimeFigureOut">
              <a:rPr lang="fr-BE" smtClean="0"/>
              <a:t>03-07-2019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00799-D61D-476F-9067-9A506A216CD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4249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1E4ED-00C9-4E2E-BEAB-6B64C364D35E}" type="datetimeFigureOut">
              <a:rPr lang="fr-BE" smtClean="0"/>
              <a:t>03-07-2019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00799-D61D-476F-9067-9A506A216CD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40921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1E4ED-00C9-4E2E-BEAB-6B64C364D35E}" type="datetimeFigureOut">
              <a:rPr lang="fr-BE" smtClean="0"/>
              <a:t>03-07-2019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00799-D61D-476F-9067-9A506A216CD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39071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1E4ED-00C9-4E2E-BEAB-6B64C364D35E}" type="datetimeFigureOut">
              <a:rPr lang="fr-BE" smtClean="0"/>
              <a:t>03-07-2019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00799-D61D-476F-9067-9A506A216CD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15924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1E4ED-00C9-4E2E-BEAB-6B64C364D35E}" type="datetimeFigureOut">
              <a:rPr lang="fr-BE" smtClean="0"/>
              <a:t>03-07-2019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00799-D61D-476F-9067-9A506A216CD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56107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1E4ED-00C9-4E2E-BEAB-6B64C364D35E}" type="datetimeFigureOut">
              <a:rPr lang="fr-BE" smtClean="0"/>
              <a:t>03-07-2019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00799-D61D-476F-9067-9A506A216CD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09997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1E4ED-00C9-4E2E-BEAB-6B64C364D35E}" type="datetimeFigureOut">
              <a:rPr lang="fr-BE" smtClean="0"/>
              <a:t>03-07-2019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00799-D61D-476F-9067-9A506A216CD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00336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1E4ED-00C9-4E2E-BEAB-6B64C364D35E}" type="datetimeFigureOut">
              <a:rPr lang="fr-BE" smtClean="0"/>
              <a:t>03-07-2019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00799-D61D-476F-9067-9A506A216CD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96467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1E4ED-00C9-4E2E-BEAB-6B64C364D35E}" type="datetimeFigureOut">
              <a:rPr lang="fr-BE" smtClean="0"/>
              <a:t>03-07-2019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00799-D61D-476F-9067-9A506A216CD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84759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1E4ED-00C9-4E2E-BEAB-6B64C364D35E}" type="datetimeFigureOut">
              <a:rPr lang="fr-BE" smtClean="0"/>
              <a:t>03-07-2019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00799-D61D-476F-9067-9A506A216CD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40417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D1E4ED-00C9-4E2E-BEAB-6B64C364D35E}" type="datetimeFigureOut">
              <a:rPr lang="fr-BE" smtClean="0"/>
              <a:t>03-07-2019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000799-D61D-476F-9067-9A506A216CD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68463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pour une image  4" descr="Afficher le document de facturation 5105623235 2019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46319" y="543288"/>
            <a:ext cx="5038497" cy="5456918"/>
          </a:xfrm>
        </p:spPr>
      </p:pic>
      <p:sp>
        <p:nvSpPr>
          <p:cNvPr id="7" name="ZoneTexte 6"/>
          <p:cNvSpPr txBox="1"/>
          <p:nvPr/>
        </p:nvSpPr>
        <p:spPr>
          <a:xfrm>
            <a:off x="6548846" y="827314"/>
            <a:ext cx="44849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Pour pouvoir tenir compte, des amendes éventuelles et des indemnités des assurances, il faut procéder comme suit : </a:t>
            </a:r>
            <a:endParaRPr lang="fr-BE" dirty="0"/>
          </a:p>
        </p:txBody>
      </p:sp>
      <p:sp>
        <p:nvSpPr>
          <p:cNvPr id="8" name="ZoneTexte 7"/>
          <p:cNvSpPr txBox="1"/>
          <p:nvPr/>
        </p:nvSpPr>
        <p:spPr>
          <a:xfrm>
            <a:off x="7036526" y="2078672"/>
            <a:ext cx="37882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>
                <a:solidFill>
                  <a:srgbClr val="00B0F0"/>
                </a:solidFill>
              </a:rPr>
              <a:t>* Encoder la réception technique</a:t>
            </a:r>
            <a:br>
              <a:rPr lang="fr-BE" dirty="0" smtClean="0">
                <a:solidFill>
                  <a:srgbClr val="00B0F0"/>
                </a:solidFill>
              </a:rPr>
            </a:br>
            <a:r>
              <a:rPr lang="fr-BE" dirty="0" smtClean="0">
                <a:solidFill>
                  <a:srgbClr val="00B0F0"/>
                </a:solidFill>
              </a:rPr>
              <a:t>* Encoder la réception comptable</a:t>
            </a:r>
            <a:br>
              <a:rPr lang="fr-BE" dirty="0" smtClean="0">
                <a:solidFill>
                  <a:srgbClr val="00B0F0"/>
                </a:solidFill>
              </a:rPr>
            </a:br>
            <a:r>
              <a:rPr lang="fr-BE" dirty="0" smtClean="0">
                <a:solidFill>
                  <a:srgbClr val="00B0F0"/>
                </a:solidFill>
              </a:rPr>
              <a:t>* Encoder le droit constaté</a:t>
            </a:r>
            <a:endParaRPr lang="fr-BE" dirty="0">
              <a:solidFill>
                <a:srgbClr val="00B0F0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6688183" y="3330031"/>
            <a:ext cx="44849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b="1" dirty="0" smtClean="0"/>
              <a:t>comme s’il s’agit d’un dossier normal et donc sans tenir compte de l’amende éventuelle ou du montant déjà versé par l’assurance.</a:t>
            </a:r>
            <a:endParaRPr lang="fr-BE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6958149" y="4728754"/>
            <a:ext cx="4920342" cy="16312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BE" sz="2000" b="1" dirty="0" smtClean="0">
                <a:solidFill>
                  <a:srgbClr val="7030A0"/>
                </a:solidFill>
              </a:rPr>
              <a:t>Ensuite, vous devez envoyer un mail aux personnes qui peuvent comptabiliser la pièce. (à savoir soit à LIEVENS Eddy , à Charlotte MOHIMONT, à Marc COBAUX, Marc DELTENRE, ou à Pierre HENROTAY)</a:t>
            </a:r>
            <a:endParaRPr lang="fr-BE" sz="2000" b="1" dirty="0">
              <a:solidFill>
                <a:srgbClr val="7030A0"/>
              </a:solidFill>
            </a:endParaRPr>
          </a:p>
        </p:txBody>
      </p:sp>
      <p:pic>
        <p:nvPicPr>
          <p:cNvPr id="1026" name="Picture 2" descr="RÃ©sultat de recherche d'images pour &quot;attention&quot;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6431" y="4728754"/>
            <a:ext cx="1091718" cy="108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54327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227532" y="470262"/>
            <a:ext cx="9509760" cy="36933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fr-BE" dirty="0" smtClean="0">
                <a:ln>
                  <a:solidFill>
                    <a:srgbClr val="00B0F0"/>
                  </a:solidFill>
                </a:ln>
              </a:rPr>
              <a:t>Vous pouvez imprimer le bordereau ci-dessous (en utilisant la transaction ZBORD_PREFACT).</a:t>
            </a:r>
            <a:endParaRPr lang="fr-BE" dirty="0">
              <a:ln>
                <a:solidFill>
                  <a:srgbClr val="00B0F0"/>
                </a:solidFill>
              </a:ln>
            </a:endParaRPr>
          </a:p>
        </p:txBody>
      </p:sp>
      <p:pic>
        <p:nvPicPr>
          <p:cNvPr id="3" name="Espace réservé pour une image  4" descr="Aperçu avant impression pour page LOCL de 00001 0000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13629" y="1274047"/>
            <a:ext cx="10537566" cy="487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65683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390482" y="400595"/>
            <a:ext cx="53122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b="1" dirty="0" smtClean="0"/>
              <a:t>Vous pouvez ensuite constituer votre dossier pour validation et paiement et l’envoyer à  la comptabilité pour comptabilisation et paiement.</a:t>
            </a:r>
            <a:endParaRPr lang="fr-BE" b="1" dirty="0"/>
          </a:p>
        </p:txBody>
      </p:sp>
    </p:spTree>
    <p:extLst>
      <p:ext uri="{BB962C8B-B14F-4D97-AF65-F5344CB8AC3E}">
        <p14:creationId xmlns:p14="http://schemas.microsoft.com/office/powerpoint/2010/main" val="833650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pour une image  4" descr="Aperçu avant impression pour page LOCL de 00001 0000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1963" y="1193295"/>
            <a:ext cx="11700899" cy="4873625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1227532" y="470262"/>
            <a:ext cx="9509760" cy="36933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fr-BE" dirty="0" smtClean="0">
                <a:ln>
                  <a:solidFill>
                    <a:srgbClr val="00B0F0"/>
                  </a:solidFill>
                </a:ln>
              </a:rPr>
              <a:t>Vous pouvez imprimer le bordereau ci-dessous (en utilisant la transaction ZBORD_PREFACT).</a:t>
            </a:r>
            <a:endParaRPr lang="fr-BE" dirty="0">
              <a:ln>
                <a:solidFill>
                  <a:srgbClr val="00B0F0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8607112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135085" y="269965"/>
            <a:ext cx="65923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b="1" dirty="0" smtClean="0"/>
              <a:t>Après avoir reçu confirmation de la validation de la pièce, vous allez pouvoir encoder l’amende ou l’indemnité déjà versé par l’assurance. Nous allons utiliser la transaction MIR 7</a:t>
            </a:r>
            <a:endParaRPr lang="fr-BE" b="1" dirty="0"/>
          </a:p>
        </p:txBody>
      </p:sp>
      <p:pic>
        <p:nvPicPr>
          <p:cNvPr id="3" name="Espace réservé pour une image  4" descr="Greenshot Éditeur d'Imag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97136" y="1441031"/>
            <a:ext cx="10100779" cy="487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7445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248297" y="592183"/>
            <a:ext cx="582603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BE" dirty="0" smtClean="0"/>
              <a:t>Sélectionnez :  4 Déchargement ultérieur</a:t>
            </a:r>
            <a:endParaRPr lang="fr-BE" dirty="0"/>
          </a:p>
        </p:txBody>
      </p:sp>
      <p:pic>
        <p:nvPicPr>
          <p:cNvPr id="3" name="Espace réservé pour une image  4" descr="Préenregistrer facture fournisseur : société 309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242662" y="1109345"/>
            <a:ext cx="7236345" cy="4873625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322216" y="1297578"/>
            <a:ext cx="3535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Remplissez l’onglet « </a:t>
            </a:r>
            <a:r>
              <a:rPr lang="fr-BE" dirty="0" err="1" smtClean="0"/>
              <a:t>Donn</a:t>
            </a:r>
            <a:r>
              <a:rPr lang="fr-BE" dirty="0" smtClean="0"/>
              <a:t>. Base » :</a:t>
            </a:r>
            <a:endParaRPr lang="fr-BE" dirty="0"/>
          </a:p>
        </p:txBody>
      </p:sp>
      <p:sp>
        <p:nvSpPr>
          <p:cNvPr id="6" name="ZoneTexte 5"/>
          <p:cNvSpPr txBox="1"/>
          <p:nvPr/>
        </p:nvSpPr>
        <p:spPr>
          <a:xfrm>
            <a:off x="454434" y="2305095"/>
            <a:ext cx="378822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>
                <a:solidFill>
                  <a:srgbClr val="00B0F0"/>
                </a:solidFill>
              </a:rPr>
              <a:t>* Encoder la date de la pièce</a:t>
            </a:r>
            <a:br>
              <a:rPr lang="fr-BE" dirty="0" smtClean="0">
                <a:solidFill>
                  <a:srgbClr val="00B0F0"/>
                </a:solidFill>
              </a:rPr>
            </a:br>
            <a:r>
              <a:rPr lang="fr-BE" sz="1200" dirty="0" smtClean="0">
                <a:solidFill>
                  <a:srgbClr val="00B0F0"/>
                </a:solidFill>
              </a:rPr>
              <a:t>(Par exemple date de notification au fournisseur de l’amende)</a:t>
            </a:r>
            <a:r>
              <a:rPr lang="fr-BE" dirty="0" smtClean="0">
                <a:solidFill>
                  <a:srgbClr val="00B0F0"/>
                </a:solidFill>
              </a:rPr>
              <a:t/>
            </a:r>
            <a:br>
              <a:rPr lang="fr-BE" dirty="0" smtClean="0">
                <a:solidFill>
                  <a:srgbClr val="00B0F0"/>
                </a:solidFill>
              </a:rPr>
            </a:br>
            <a:r>
              <a:rPr lang="fr-BE" dirty="0" smtClean="0">
                <a:solidFill>
                  <a:srgbClr val="00B0F0"/>
                </a:solidFill>
              </a:rPr>
              <a:t>* Encoder la Référence</a:t>
            </a:r>
            <a:br>
              <a:rPr lang="fr-BE" dirty="0" smtClean="0">
                <a:solidFill>
                  <a:srgbClr val="00B0F0"/>
                </a:solidFill>
              </a:rPr>
            </a:br>
            <a:r>
              <a:rPr lang="fr-BE" dirty="0" smtClean="0">
                <a:solidFill>
                  <a:srgbClr val="00B0F0"/>
                </a:solidFill>
              </a:rPr>
              <a:t>* Encoder le montant</a:t>
            </a:r>
            <a:br>
              <a:rPr lang="fr-BE" dirty="0" smtClean="0">
                <a:solidFill>
                  <a:srgbClr val="00B0F0"/>
                </a:solidFill>
              </a:rPr>
            </a:br>
            <a:r>
              <a:rPr lang="fr-BE" dirty="0" smtClean="0">
                <a:solidFill>
                  <a:srgbClr val="00B0F0"/>
                </a:solidFill>
              </a:rPr>
              <a:t>* Sélectionner le code TVA</a:t>
            </a:r>
            <a:br>
              <a:rPr lang="fr-BE" dirty="0" smtClean="0">
                <a:solidFill>
                  <a:srgbClr val="00B0F0"/>
                </a:solidFill>
              </a:rPr>
            </a:br>
            <a:r>
              <a:rPr lang="fr-BE" dirty="0" smtClean="0">
                <a:solidFill>
                  <a:srgbClr val="00B0F0"/>
                </a:solidFill>
              </a:rPr>
              <a:t>* Cocher « Calculer TVA »</a:t>
            </a:r>
            <a:br>
              <a:rPr lang="fr-BE" dirty="0" smtClean="0">
                <a:solidFill>
                  <a:srgbClr val="00B0F0"/>
                </a:solidFill>
              </a:rPr>
            </a:br>
            <a:r>
              <a:rPr lang="fr-BE" dirty="0" smtClean="0">
                <a:solidFill>
                  <a:srgbClr val="00B0F0"/>
                </a:solidFill>
              </a:rPr>
              <a:t>* Encoder le numéro de Commande </a:t>
            </a:r>
            <a:endParaRPr lang="fr-BE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96038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Espace réservé pour une image  4" descr="Préenregistrer facture fournisseur : société 309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78731" y="1335767"/>
            <a:ext cx="7633908" cy="4873625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3117669" y="635726"/>
            <a:ext cx="62527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b="1" dirty="0" smtClean="0"/>
              <a:t>Ensuite, il faut modifier les quantités et ajouter le montant de l’amende ou de l’indemnité de l’assurance :</a:t>
            </a:r>
            <a:endParaRPr lang="fr-BE" b="1" dirty="0"/>
          </a:p>
        </p:txBody>
      </p:sp>
    </p:spTree>
    <p:extLst>
      <p:ext uri="{BB962C8B-B14F-4D97-AF65-F5344CB8AC3E}">
        <p14:creationId xmlns:p14="http://schemas.microsoft.com/office/powerpoint/2010/main" val="10124787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Espace réservé pour une image  4" descr="Préenregistrer facture fournisseur : société 309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60719" y="1309642"/>
            <a:ext cx="8342984" cy="4873625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2577737" y="304800"/>
            <a:ext cx="640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Pour pouvoir relié, l’amende ou l’indemnité déjà versé par l’assurance au droit constaté, vous devez remplir l’onglet « Paiement » :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195392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Espace réservé pour une image  4" descr="Préenregistrer facture fournisseur : société 309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32467" y="1030967"/>
            <a:ext cx="5476103" cy="5131925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3518263" y="357051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b="1" dirty="0" smtClean="0"/>
              <a:t>Il faut procéder au contrôle de la pièce.</a:t>
            </a:r>
            <a:endParaRPr lang="fr-BE" b="1" dirty="0"/>
          </a:p>
        </p:txBody>
      </p:sp>
    </p:spTree>
    <p:extLst>
      <p:ext uri="{BB962C8B-B14F-4D97-AF65-F5344CB8AC3E}">
        <p14:creationId xmlns:p14="http://schemas.microsoft.com/office/powerpoint/2010/main" val="19865951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Espace réservé pour une image  4" descr="Greenshot Éditeur d'Imag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65520" y="1292225"/>
            <a:ext cx="7219599" cy="4873625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3143794" y="444137"/>
            <a:ext cx="53731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b="1" dirty="0" smtClean="0"/>
              <a:t>Si tout est ok, vous pouvez procéder à la sauvegarde de votre document</a:t>
            </a:r>
            <a:r>
              <a:rPr lang="fr-BE" dirty="0" smtClean="0"/>
              <a:t>.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6994744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Espace réservé pour une image 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86252" y="1648506"/>
            <a:ext cx="5644413" cy="4873625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1053737" y="348343"/>
            <a:ext cx="47548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Le numéro du déchargement vous est donné :</a:t>
            </a:r>
            <a:br>
              <a:rPr lang="fr-BE" dirty="0" smtClean="0"/>
            </a:br>
            <a:r>
              <a:rPr lang="fr-BE" dirty="0" smtClean="0">
                <a:solidFill>
                  <a:srgbClr val="00B0F0"/>
                </a:solidFill>
              </a:rPr>
              <a:t>* 510562XXXX</a:t>
            </a:r>
            <a:br>
              <a:rPr lang="fr-BE" dirty="0" smtClean="0">
                <a:solidFill>
                  <a:srgbClr val="00B0F0"/>
                </a:solidFill>
              </a:rPr>
            </a:br>
            <a:r>
              <a:rPr lang="fr-BE" dirty="0" smtClean="0"/>
              <a:t>Le numéro de facture est aussi attribué :</a:t>
            </a:r>
          </a:p>
          <a:p>
            <a:r>
              <a:rPr lang="fr-BE" dirty="0" smtClean="0">
                <a:solidFill>
                  <a:srgbClr val="00B0F0"/>
                </a:solidFill>
              </a:rPr>
              <a:t>* 512XXXXXXX</a:t>
            </a:r>
            <a:endParaRPr lang="fr-BE" dirty="0">
              <a:solidFill>
                <a:srgbClr val="00B0F0"/>
              </a:solidFill>
            </a:endParaRPr>
          </a:p>
        </p:txBody>
      </p:sp>
      <p:pic>
        <p:nvPicPr>
          <p:cNvPr id="4" name="Picture 2" descr="RÃ©sultat de recherche d'images pour &quot;attention&quot;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7552" y="2063930"/>
            <a:ext cx="1091718" cy="108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7030665" y="3152502"/>
            <a:ext cx="4920342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BE" sz="2000" b="1" dirty="0" smtClean="0">
                <a:solidFill>
                  <a:srgbClr val="7030A0"/>
                </a:solidFill>
              </a:rPr>
              <a:t>Ensuite, </a:t>
            </a:r>
            <a:r>
              <a:rPr lang="fr-BE" sz="2000" b="1" dirty="0" smtClean="0">
                <a:solidFill>
                  <a:srgbClr val="7030A0"/>
                </a:solidFill>
              </a:rPr>
              <a:t>votre pièce doit être vérifier via le workflow.</a:t>
            </a:r>
            <a:endParaRPr lang="fr-BE" sz="20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410116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260</Words>
  <Application>Microsoft Office PowerPoint</Application>
  <PresentationFormat>Grand écran</PresentationFormat>
  <Paragraphs>19</Paragraphs>
  <Slides>11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ETNIC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LIEVENS Eddy</dc:creator>
  <cp:lastModifiedBy>LIEVENS Eddy</cp:lastModifiedBy>
  <cp:revision>17</cp:revision>
  <dcterms:created xsi:type="dcterms:W3CDTF">2019-07-02T08:21:21Z</dcterms:created>
  <dcterms:modified xsi:type="dcterms:W3CDTF">2019-07-03T07:44:09Z</dcterms:modified>
</cp:coreProperties>
</file>